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embeddings/oleObject1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98" r:id="rId1"/>
  </p:sldMasterIdLst>
  <p:notesMasterIdLst>
    <p:notesMasterId r:id="rId31"/>
  </p:notesMasterIdLst>
  <p:handoutMasterIdLst>
    <p:handoutMasterId r:id="rId32"/>
  </p:handoutMasterIdLst>
  <p:sldIdLst>
    <p:sldId id="257" r:id="rId2"/>
    <p:sldId id="572" r:id="rId3"/>
    <p:sldId id="573" r:id="rId4"/>
    <p:sldId id="574" r:id="rId5"/>
    <p:sldId id="593" r:id="rId6"/>
    <p:sldId id="594" r:id="rId7"/>
    <p:sldId id="575" r:id="rId8"/>
    <p:sldId id="578" r:id="rId9"/>
    <p:sldId id="577" r:id="rId10"/>
    <p:sldId id="595" r:id="rId11"/>
    <p:sldId id="579" r:id="rId12"/>
    <p:sldId id="580" r:id="rId13"/>
    <p:sldId id="581" r:id="rId14"/>
    <p:sldId id="584" r:id="rId15"/>
    <p:sldId id="585" r:id="rId16"/>
    <p:sldId id="586" r:id="rId17"/>
    <p:sldId id="587" r:id="rId18"/>
    <p:sldId id="598" r:id="rId19"/>
    <p:sldId id="599" r:id="rId20"/>
    <p:sldId id="600" r:id="rId21"/>
    <p:sldId id="601" r:id="rId22"/>
    <p:sldId id="592" r:id="rId23"/>
    <p:sldId id="570" r:id="rId24"/>
    <p:sldId id="596" r:id="rId25"/>
    <p:sldId id="597" r:id="rId26"/>
    <p:sldId id="566" r:id="rId27"/>
    <p:sldId id="569" r:id="rId28"/>
    <p:sldId id="571" r:id="rId29"/>
    <p:sldId id="583" r:id="rId3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>
          <a:srgbClr val="FF0000"/>
        </p14:laserClr>
      </p:ext>
      <p:ext uri="{2FDB2607-1784-4EEB-B798-7EB5836EED8A}">
        <p14:showMediaCtrls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1"/>
      </p:ext>
    </p:extLst>
  </p:showPr>
  <p:clrMru>
    <a:srgbClr val="022453"/>
    <a:srgbClr val="000000"/>
    <a:srgbClr val="02245C"/>
    <a:srgbClr val="DEE5EB"/>
    <a:srgbClr val="FF0000"/>
    <a:srgbClr val="003366"/>
    <a:srgbClr val="0000FF"/>
    <a:srgbClr val="FF6600"/>
    <a:srgbClr val="FFFFFF"/>
    <a:srgbClr val="DDDEC0"/>
  </p:clrMru>
  <p:extLst>
    <p:ext uri="{E76CE94A-603C-4142-B9EB-6D1370010A27}">
      <p14:discardImageEditData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0"/>
    </p:ext>
    <p:ext uri="{D31A062A-798A-4329-ABDD-BBA856620510}">
      <p14:defaultImageDpi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220"/>
    </p:ext>
    <p:ext uri="{FD5EFAAD-0ECE-453E-9831-46B23BE46B34}">
      <p15:chartTrackingRefBased xmlns="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1040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600" y="-96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8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8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fld id="{2B603D2A-C659-467B-B60A-16BC13B1B9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40922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6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itchFamily="-107" charset="0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fld id="{937CE529-F58C-411C-BC05-BF75132874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22799442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827536-B725-46E2-88C6-260BFCBAEA7F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398302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ciserver_watermark_quarter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6200"/>
            <a:ext cx="9143999" cy="68580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rcRect r="52581"/>
          <a:stretch/>
        </p:blipFill>
        <p:spPr bwMode="auto">
          <a:xfrm>
            <a:off x="-2" y="1554076"/>
            <a:ext cx="9144001" cy="7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>
            <a:normAutofit/>
          </a:bodyPr>
          <a:lstStyle>
            <a:lvl1pPr marL="0" marR="64008" indent="0" algn="r">
              <a:buNone/>
              <a:defRPr sz="3200">
                <a:solidFill>
                  <a:srgbClr val="022453"/>
                </a:solidFill>
                <a:latin typeface="Quark Bold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88947CE-2E0E-4F96-9FBF-7B50C37C154C}" type="datetime1">
              <a:rPr lang="en-US" smtClean="0"/>
              <a:pPr/>
              <a:t>5/13/16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9E7032-5B8D-49FE-A864-131EB2683E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university.logo.small.horizontal.blu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20727" y="5187686"/>
            <a:ext cx="3104273" cy="1289314"/>
          </a:xfrm>
          <a:prstGeom prst="rect">
            <a:avLst/>
          </a:prstGeom>
        </p:spPr>
      </p:pic>
      <p:pic>
        <p:nvPicPr>
          <p:cNvPr id="36" name="Picture 35" descr="nsf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53200" y="6096000"/>
            <a:ext cx="762000" cy="762000"/>
          </a:xfrm>
          <a:prstGeom prst="rect">
            <a:avLst/>
          </a:prstGeom>
        </p:spPr>
      </p:pic>
      <p:pic>
        <p:nvPicPr>
          <p:cNvPr id="39" name="Picture 38" descr="idies-logo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77278" y="6204585"/>
            <a:ext cx="1590522" cy="501015"/>
          </a:xfrm>
          <a:prstGeom prst="rect">
            <a:avLst/>
          </a:prstGeom>
        </p:spPr>
      </p:pic>
      <p:pic>
        <p:nvPicPr>
          <p:cNvPr id="40" name="Picture 39" descr="sciserver2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000" cy="156117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533400" y="1605945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DEE5EB"/>
                </a:solidFill>
                <a:latin typeface=""/>
                <a:cs typeface="Arial" pitchFamily="34" charset="0"/>
              </a:rPr>
              <a:t>Collaborative data-driven science</a:t>
            </a:r>
            <a:endParaRPr lang="en-US" sz="2400" b="0" dirty="0">
              <a:solidFill>
                <a:srgbClr val="DEE5EB"/>
              </a:solidFill>
              <a:latin typeface="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E241-92DB-44AF-9763-1AE20838DCC7}" type="datetime1">
              <a:rPr lang="en-US" smtClean="0"/>
              <a:pPr/>
              <a:t>5/13/16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3577503C-1EF5-4CF7-97F7-D0C8661351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C175-63F6-4AF4-BAAB-3ADAFCCA5F12}" type="datetime1">
              <a:rPr lang="en-US" smtClean="0"/>
              <a:pPr/>
              <a:t>5/13/16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AE4A3F36-42F4-41B5-94FD-952AB02F6C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91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33331"/>
            <a:ext cx="496728" cy="44846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22773035-41A2-444D-BBD2-AFF09D9D00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990600"/>
          </a:xfrm>
        </p:spPr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79BF-210B-4C7E-98E3-2BA6A4321FBF}" type="datetime1">
              <a:rPr lang="en-US" smtClean="0"/>
              <a:pPr/>
              <a:t>5/13/16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C0E79743-894F-4B8E-AFC2-79B82191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9456-49F6-4309-A9B5-8436FD50BD03}" type="datetime1">
              <a:rPr lang="en-US" smtClean="0"/>
              <a:pPr/>
              <a:t>5/13/16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30C9ED7D-D79F-4D27-A710-AF9B3D676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084C-1C76-4988-9E33-321F03B2634E}" type="datetime1">
              <a:rPr lang="en-US" smtClean="0"/>
              <a:pPr/>
              <a:t>5/13/16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84BD0AB6-1AEE-4B23-8182-21F24D07BD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BDF5-2AD4-42FD-8BBD-F34F3E05AD0A}" type="datetime1">
              <a:rPr lang="en-US" smtClean="0"/>
              <a:pPr/>
              <a:t>5/13/16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502F9EC0-0988-493C-AEF4-49410E39D9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5D86-1C46-4482-8073-61ECBCDE1AB2}" type="datetime1">
              <a:rPr lang="en-US" smtClean="0"/>
              <a:pPr/>
              <a:t>5/13/16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174F90B2-A016-49D8-B201-A3B86BCD93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EC88462A-32D6-4418-A8EF-9BE88A62C360}" type="datetime1">
              <a:rPr lang="en-US" smtClean="0"/>
              <a:pPr/>
              <a:t>5/13/16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88574995-12C4-4B2A-8833-EB2A86942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098481-4C8A-4BCC-AD12-6DF5C622B76A}" type="datetime1">
              <a:rPr lang="en-US" smtClean="0"/>
              <a:pPr/>
              <a:t>5/13/16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8FADDB-A833-4D7A-8DFE-0E794B5E4A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 userDrawn="1"/>
        </p:nvSpPr>
        <p:spPr>
          <a:xfrm>
            <a:off x="1" y="-76200"/>
            <a:ext cx="9144000" cy="6861216"/>
          </a:xfrm>
          <a:prstGeom prst="rect">
            <a:avLst/>
          </a:prstGeom>
          <a:blipFill dpi="0" rotWithShape="1">
            <a:blip r:embed="rId13">
              <a:alphaModFix amt="1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457200" y="685800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 userDrawn="1">
            <p:ph type="body" idx="1"/>
          </p:nvPr>
        </p:nvSpPr>
        <p:spPr>
          <a:xfrm>
            <a:off x="457200" y="1905000"/>
            <a:ext cx="8229600" cy="4267200"/>
          </a:xfrm>
          <a:prstGeom prst="rect">
            <a:avLst/>
          </a:prstGeom>
          <a:noFill/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838200" y="6407944"/>
            <a:ext cx="114300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A0893671-A46E-402A-8675-6B977F9BA319}" type="datetime1">
              <a:rPr lang="en-US" smtClean="0"/>
              <a:pPr/>
              <a:t>5/13/16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Footer Placeholder 21"/>
          <p:cNvSpPr>
            <a:spLocks noGrp="1"/>
          </p:cNvSpPr>
          <p:nvPr userDrawn="1">
            <p:ph type="ftr" sz="quarter" idx="3"/>
          </p:nvPr>
        </p:nvSpPr>
        <p:spPr>
          <a:xfrm>
            <a:off x="1447800" y="6407944"/>
            <a:ext cx="1600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472440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EF9E7032-5B8D-49FE-A864-131EB2683E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sciserver5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64294"/>
            <a:ext cx="9144000" cy="75009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81000" y="1524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rgbClr val="DEE5EB"/>
                </a:solidFill>
                <a:latin typeface=""/>
                <a:cs typeface="Arial" pitchFamily="34" charset="0"/>
              </a:rPr>
              <a:t>Collaborative data-driven science</a:t>
            </a:r>
            <a:endParaRPr lang="en-US" sz="1800" b="0" dirty="0">
              <a:solidFill>
                <a:srgbClr val="DEE5EB"/>
              </a:solidFill>
              <a:latin typeface="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8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 pitchFamily="34" charset="0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4">
            <a:lumMod val="75000"/>
          </a:schemeClr>
        </a:buClr>
        <a:buSzPct val="68000"/>
        <a:buFont typeface="Wingdings 3"/>
        <a:buChar char=""/>
        <a:defRPr kumimoji="0"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4">
            <a:lumMod val="75000"/>
          </a:schemeClr>
        </a:buClr>
        <a:buFont typeface="Verdana"/>
        <a:buChar char="◦"/>
        <a:defRPr kumimoji="0" sz="26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direct.com/science/article/pii/S0967063714001915" TargetMode="External"/><Relationship Id="rId3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8001000" cy="18297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Collaborative Analysis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Petabyte</a:t>
            </a:r>
            <a:r>
              <a:rPr lang="en-US" dirty="0" smtClean="0"/>
              <a:t>-Scale Scientific Data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10496"/>
            <a:ext cx="7772400" cy="1199704"/>
          </a:xfrm>
        </p:spPr>
        <p:txBody>
          <a:bodyPr/>
          <a:lstStyle/>
          <a:p>
            <a:r>
              <a:rPr lang="en-US" dirty="0" smtClean="0"/>
              <a:t>Jordan </a:t>
            </a:r>
            <a:r>
              <a:rPr lang="en-US" dirty="0" err="1" smtClean="0"/>
              <a:t>Raddick</a:t>
            </a:r>
            <a:endParaRPr lang="en-US" dirty="0" smtClean="0"/>
          </a:p>
          <a:p>
            <a:r>
              <a:rPr lang="en-US" sz="2000" dirty="0" smtClean="0"/>
              <a:t>Johns Hopkins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data retrieval to data </a:t>
            </a:r>
            <a:r>
              <a:rPr lang="en-US" b="1" dirty="0" smtClean="0"/>
              <a:t>analysis</a:t>
            </a:r>
          </a:p>
          <a:p>
            <a:pPr lvl="1"/>
            <a:r>
              <a:rPr lang="en-US" dirty="0" smtClean="0"/>
              <a:t>No need to download entire datasets</a:t>
            </a:r>
          </a:p>
          <a:p>
            <a:pPr lvl="1"/>
            <a:r>
              <a:rPr lang="en-US" dirty="0" smtClean="0"/>
              <a:t>Analysis is server-</a:t>
            </a:r>
            <a:r>
              <a:rPr lang="en-US" dirty="0" smtClean="0"/>
              <a:t>side through web </a:t>
            </a:r>
            <a:r>
              <a:rPr lang="en-US" dirty="0" smtClean="0"/>
              <a:t>services</a:t>
            </a:r>
          </a:p>
          <a:p>
            <a:r>
              <a:rPr lang="en-US" dirty="0"/>
              <a:t>Use virtual sensor </a:t>
            </a:r>
            <a:r>
              <a:rPr lang="en-US" dirty="0" smtClean="0"/>
              <a:t>metaphor </a:t>
            </a:r>
            <a:br>
              <a:rPr lang="en-US" dirty="0" smtClean="0"/>
            </a:br>
            <a:r>
              <a:rPr lang="en-US" dirty="0" smtClean="0"/>
              <a:t>(“the cow in the tornado”)</a:t>
            </a:r>
          </a:p>
          <a:p>
            <a:pPr lvl="1"/>
            <a:r>
              <a:rPr lang="en-US" dirty="0" smtClean="0"/>
              <a:t>Many access patterns are </a:t>
            </a:r>
            <a:r>
              <a:rPr lang="en-US" dirty="0" smtClean="0"/>
              <a:t>local in space and/or time</a:t>
            </a:r>
          </a:p>
          <a:p>
            <a:r>
              <a:rPr lang="en-US" dirty="0" err="1" smtClean="0"/>
              <a:t>turbulence.pha.jhu.edu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19 trillion points delivered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step: </a:t>
            </a:r>
            <a:r>
              <a:rPr lang="en-US" dirty="0" smtClean="0"/>
              <a:t>Numerical </a:t>
            </a:r>
            <a:r>
              <a:rPr lang="en-US" dirty="0" smtClean="0"/>
              <a:t>Laboratories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388234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6225" y="628650"/>
            <a:ext cx="8229600" cy="990600"/>
          </a:xfrm>
        </p:spPr>
        <p:txBody>
          <a:bodyPr/>
          <a:lstStyle/>
          <a:p>
            <a:r>
              <a:rPr lang="en-US" dirty="0" smtClean="0"/>
              <a:t>Oceanography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/>
        </p:nvSpPr>
        <p:spPr>
          <a:xfrm>
            <a:off x="381000" y="1524000"/>
            <a:ext cx="8229600" cy="4191000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68000"/>
              <a:buFont typeface="Wingdings 3"/>
              <a:buChar char="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4">
                  <a:lumMod val="75000"/>
                </a:schemeClr>
              </a:buClr>
              <a:buFont typeface="Verdana"/>
              <a:buChar char="◦"/>
              <a:defRPr kumimoji="0" sz="26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sz="1800" b="1" dirty="0"/>
              <a:t>Hydrostatic and non-hydrostatic simulations of dense waters cascading off a shelf: The East Greenland </a:t>
            </a:r>
            <a:r>
              <a:rPr lang="en-US" sz="1800" b="1" dirty="0" smtClean="0"/>
              <a:t>case </a:t>
            </a:r>
            <a:r>
              <a:rPr lang="en-US" sz="1800" dirty="0" smtClean="0">
                <a:hlinkClick r:id="rId2"/>
              </a:rPr>
              <a:t>Marcello </a:t>
            </a:r>
            <a:r>
              <a:rPr lang="en-US" sz="1800" dirty="0">
                <a:hlinkClick r:id="rId2"/>
              </a:rPr>
              <a:t>G. </a:t>
            </a:r>
            <a:r>
              <a:rPr lang="en-US" sz="1800" dirty="0" err="1" smtClean="0">
                <a:hlinkClick r:id="rId2"/>
              </a:rPr>
              <a:t>Magaldi</a:t>
            </a:r>
            <a:r>
              <a:rPr lang="en-US" sz="1800" baseline="30000" dirty="0" smtClean="0"/>
              <a:t>, </a:t>
            </a:r>
            <a:r>
              <a:rPr lang="en-US" sz="1800" dirty="0" smtClean="0">
                <a:hlinkClick r:id="rId2"/>
              </a:rPr>
              <a:t>Thomas </a:t>
            </a:r>
            <a:r>
              <a:rPr lang="en-US" sz="1800" dirty="0">
                <a:hlinkClick r:id="rId2"/>
              </a:rPr>
              <a:t>W.N. </a:t>
            </a:r>
            <a:r>
              <a:rPr lang="en-US" sz="1800" dirty="0" err="1" smtClean="0">
                <a:hlinkClick r:id="rId2"/>
              </a:rPr>
              <a:t>Haine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310715"/>
            <a:ext cx="6001580" cy="44329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19405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9213"/>
          <a:stretch/>
        </p:blipFill>
        <p:spPr>
          <a:xfrm>
            <a:off x="228601" y="1828801"/>
            <a:ext cx="4953000" cy="334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-424" b="711"/>
          <a:stretch/>
        </p:blipFill>
        <p:spPr>
          <a:xfrm>
            <a:off x="4038600" y="2590800"/>
            <a:ext cx="4560175" cy="2971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5943600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Building a DB of a trillion short reads from Next Gen Sequencing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41441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Science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rcRect/>
          <a:stretch>
            <a:fillRect/>
          </a:stretch>
        </p:blipFill>
        <p:spPr bwMode="auto">
          <a:xfrm>
            <a:off x="3029023" y="2763974"/>
            <a:ext cx="2436019" cy="24328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rcRect/>
          <a:stretch>
            <a:fillRect/>
          </a:stretch>
        </p:blipFill>
        <p:spPr bwMode="auto">
          <a:xfrm>
            <a:off x="5710311" y="3862196"/>
            <a:ext cx="2514600" cy="25113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rcRect/>
          <a:stretch>
            <a:fillRect/>
          </a:stretch>
        </p:blipFill>
        <p:spPr bwMode="auto">
          <a:xfrm>
            <a:off x="269155" y="2737814"/>
            <a:ext cx="2514600" cy="24851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rcRect/>
          <a:stretch>
            <a:fillRect/>
          </a:stretch>
        </p:blipFill>
        <p:spPr bwMode="auto">
          <a:xfrm>
            <a:off x="5710311" y="1371600"/>
            <a:ext cx="2436019" cy="24905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8200" y="5691995"/>
            <a:ext cx="4191000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35719" tIns="35719" rIns="35719" bIns="35719" numCol="1" spcCol="38100" rtlCol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07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07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07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07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07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-107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-107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-107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-107" charset="0"/>
                <a:ea typeface="ＭＳ Ｐゴシック" pitchFamily="-107" charset="-128"/>
                <a:cs typeface="+mn-cs"/>
              </a:defRPr>
            </a:lvl9pPr>
          </a:lstStyle>
          <a:p>
            <a:pPr algn="ctr" defTabSz="410751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0000"/>
                </a:solidFill>
              </a:rPr>
              <a:t>Daphalapurkar, Brady, Ramesh, Molinari. JMPS (2011)</a:t>
            </a:r>
            <a:endParaRPr lang="en-US" sz="1400" dirty="0">
              <a:solidFill>
                <a:srgbClr val="FF0000"/>
              </a:solidFill>
              <a:sym typeface="Palatino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75116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Extend infrastructure to support additional science </a:t>
            </a:r>
            <a:r>
              <a:rPr lang="en-US" dirty="0" smtClean="0"/>
              <a:t>d</a:t>
            </a:r>
            <a:r>
              <a:rPr lang="en-US" dirty="0" smtClean="0"/>
              <a:t>omains</a:t>
            </a:r>
          </a:p>
          <a:p>
            <a:r>
              <a:rPr lang="en-US" dirty="0" smtClean="0"/>
              <a:t>Host and serve </a:t>
            </a:r>
            <a:r>
              <a:rPr lang="en-US" dirty="0" err="1" smtClean="0"/>
              <a:t>Petabyte</a:t>
            </a:r>
            <a:r>
              <a:rPr lang="en-US" dirty="0" smtClean="0"/>
              <a:t> datasets</a:t>
            </a:r>
          </a:p>
          <a:p>
            <a:r>
              <a:rPr lang="en-US" dirty="0" smtClean="0"/>
              <a:t>Support custom user datasets</a:t>
            </a:r>
          </a:p>
          <a:p>
            <a:r>
              <a:rPr lang="en-US" dirty="0" smtClean="0"/>
              <a:t>Provide access and query services</a:t>
            </a:r>
          </a:p>
          <a:p>
            <a:r>
              <a:rPr lang="en-US" dirty="0" smtClean="0"/>
              <a:t>Provide scalable compute services</a:t>
            </a:r>
          </a:p>
          <a:p>
            <a:r>
              <a:rPr lang="en-US" dirty="0" smtClean="0"/>
              <a:t>Support analyses and data sets too large to handle locally</a:t>
            </a:r>
          </a:p>
          <a:p>
            <a:r>
              <a:rPr lang="en-US" dirty="0" smtClean="0"/>
              <a:t>Provide collaborative tools for shared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SciServer Project Objectives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167735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Computations stay CLOSE to the DATA…</a:t>
            </a:r>
            <a:endParaRPr lang="en-US" b="1" i="1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153966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SciServer Project Components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1113658720"/>
              </p:ext>
            </p:extLst>
          </p:nvPr>
        </p:nvGraphicFramePr>
        <p:xfrm>
          <a:off x="1219200" y="2209800"/>
          <a:ext cx="6096000" cy="40792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Major Components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Supporting Technologies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Core</a:t>
                      </a:r>
                      <a:endParaRPr lang="en-US" b="1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 panose="020F0502020204030204" pitchFamily="34" charset="0"/>
                        </a:rPr>
                        <a:t>Microsoft SQL Server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Login Portal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Open Stack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CASJobs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Docker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SciServer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 panose="020F0502020204030204" pitchFamily="34" charset="0"/>
                        </a:rPr>
                        <a:t>Jupyter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SciDrive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SkyQuery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SkyServer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GLUSEEN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Turbulence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21057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03860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b="1" dirty="0" smtClean="0"/>
              <a:t>Timelines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SciServer Project Timeline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1467958732"/>
              </p:ext>
            </p:extLst>
          </p:nvPr>
        </p:nvGraphicFramePr>
        <p:xfrm>
          <a:off x="914400" y="2743200"/>
          <a:ext cx="6096000" cy="3749039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47800"/>
                <a:gridCol w="464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anose="020F0502020204030204" pitchFamily="34" charset="0"/>
                        </a:rPr>
                        <a:t>Year 1</a:t>
                      </a:r>
                      <a:r>
                        <a:rPr lang="en-US" sz="1000" b="1" dirty="0" smtClean="0"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(2013-2014)</a:t>
                      </a:r>
                      <a:endParaRPr lang="en-US" sz="28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Calibri" panose="020F0502020204030204" pitchFamily="34" charset="0"/>
                        </a:rPr>
                        <a:t>Project Setup, Scoping, Planning, Begin Refactoring, SDSS Unification</a:t>
                      </a:r>
                      <a:endParaRPr lang="en-US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anose="020F0502020204030204" pitchFamily="34" charset="0"/>
                        </a:rPr>
                        <a:t>Year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(2013-2014)</a:t>
                      </a:r>
                      <a:endParaRPr lang="en-US" sz="2800" b="1" dirty="0" smtClean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Architectural Refactoring – API, Single Sign-on, prototype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Compute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6600"/>
                          </a:solidFill>
                          <a:latin typeface="Calibri" panose="020F0502020204030204" pitchFamily="34" charset="0"/>
                        </a:rPr>
                        <a:t>Year</a:t>
                      </a:r>
                      <a:r>
                        <a:rPr lang="en-US" b="1" baseline="0" dirty="0" smtClean="0">
                          <a:solidFill>
                            <a:srgbClr val="FF6600"/>
                          </a:solidFill>
                          <a:latin typeface="Calibri" panose="020F0502020204030204" pitchFamily="34" charset="0"/>
                        </a:rPr>
                        <a:t>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FF6600"/>
                          </a:solidFill>
                          <a:latin typeface="Calibri" panose="020F0502020204030204" pitchFamily="34" charset="0"/>
                        </a:rPr>
                        <a:t>(2013-2014)</a:t>
                      </a:r>
                      <a:endParaRPr lang="en-US" sz="2800" b="1" dirty="0" smtClean="0">
                        <a:solidFill>
                          <a:srgbClr val="FF66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6600"/>
                          </a:solidFill>
                          <a:latin typeface="Calibri" panose="020F0502020204030204" pitchFamily="34" charset="0"/>
                        </a:rPr>
                        <a:t>SciServer System Release, Interactive</a:t>
                      </a:r>
                      <a:r>
                        <a:rPr lang="en-US" b="1" baseline="0" dirty="0" smtClean="0">
                          <a:solidFill>
                            <a:srgbClr val="FF6600"/>
                          </a:solidFill>
                          <a:latin typeface="Calibri" panose="020F0502020204030204" pitchFamily="34" charset="0"/>
                        </a:rPr>
                        <a:t> Compute, Scalable Job Management, Basic Dashboard, Initial Collaborative capabilities</a:t>
                      </a:r>
                      <a:endParaRPr lang="en-US" b="1" dirty="0">
                        <a:solidFill>
                          <a:srgbClr val="FF66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anose="020F0502020204030204" pitchFamily="34" charset="0"/>
                        </a:rPr>
                        <a:t>Year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(2013-2014)</a:t>
                      </a:r>
                      <a:endParaRPr lang="en-US" sz="2800" b="1" dirty="0" smtClean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Implementation in Science Domains, Educational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workbooks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anose="020F0502020204030204" pitchFamily="34" charset="0"/>
                        </a:rPr>
                        <a:t>Year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(2013-2014)</a:t>
                      </a:r>
                      <a:endParaRPr lang="en-US" sz="2800" b="1" dirty="0" smtClean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System Scale out, </a:t>
                      </a:r>
                    </a:p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Data Analytics,  </a:t>
                      </a:r>
                    </a:p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Advanced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Deployment Scenarios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 flipH="1">
            <a:off x="7162800" y="4267200"/>
            <a:ext cx="838200" cy="38100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77200" y="41910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NOW</a:t>
            </a:r>
            <a:endParaRPr lang="en-US" b="1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227304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03860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b="1" dirty="0" smtClean="0"/>
              <a:t>Timelines – Year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SciServer Project Current Plans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3092357003"/>
              </p:ext>
            </p:extLst>
          </p:nvPr>
        </p:nvGraphicFramePr>
        <p:xfrm>
          <a:off x="914400" y="2895600"/>
          <a:ext cx="6096000" cy="3484879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133600"/>
                <a:gridCol w="396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Calibri" panose="020F0502020204030204" pitchFamily="34" charset="0"/>
                        </a:rPr>
                        <a:t>Apr 2016</a:t>
                      </a:r>
                      <a:endParaRPr lang="en-US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SciServer System Release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May 2016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Interactive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Compute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SkyQuery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Gluseen</a:t>
                      </a:r>
                      <a:endParaRPr lang="en-US" b="0" dirty="0" smtClean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August 2016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Prototype Scalable Job Management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Basic Dashboard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Initial Collaborative capabilities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October 2016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Scalable Job Management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Turbulence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Cosmology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November 2016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Calibri" panose="020F0502020204030204" pitchFamily="34" charset="0"/>
                        </a:rPr>
                        <a:t>Project 3 year Review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292284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ntitled-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904999"/>
            <a:ext cx="6019800" cy="485709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Portal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ntitled-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981199"/>
            <a:ext cx="6019800" cy="485709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SkyServer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of the scientific process is about data</a:t>
            </a:r>
          </a:p>
          <a:p>
            <a:pPr lvl="1"/>
            <a:r>
              <a:rPr lang="en-US" dirty="0" smtClean="0"/>
              <a:t>collect, clean, archive, organize, analyze, publish, mirror, distribute, curate</a:t>
            </a:r>
            <a:r>
              <a:rPr lang="en-US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Jim </a:t>
            </a:r>
            <a:r>
              <a:rPr lang="en-US" dirty="0" smtClean="0"/>
              <a:t>Gray: “Often it turns out </a:t>
            </a:r>
            <a:br>
              <a:rPr lang="en-US" dirty="0" smtClean="0"/>
            </a:br>
            <a:r>
              <a:rPr lang="en-US" dirty="0" smtClean="0"/>
              <a:t>to be more efficient to move </a:t>
            </a:r>
            <a:br>
              <a:rPr lang="en-US" dirty="0" smtClean="0"/>
            </a:br>
            <a:r>
              <a:rPr lang="en-US" dirty="0" smtClean="0"/>
              <a:t>the questions than the data</a:t>
            </a:r>
            <a:r>
              <a:rPr lang="en-US" i="1" dirty="0" smtClean="0"/>
              <a:t>.”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F9EC0-0988-493C-AEF4-49410E39D9F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6" name="Picture 5" descr="JamesGr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429000"/>
            <a:ext cx="2362200" cy="2841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ntitled-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81200"/>
            <a:ext cx="5715000" cy="461116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CasJobs: Query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ntitled-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981199"/>
            <a:ext cx="5867400" cy="473413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CasJobs: MyDB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SciDrive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057399"/>
            <a:ext cx="5867400" cy="4734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2400"/>
              </a:spcBef>
            </a:pPr>
            <a:r>
              <a:rPr lang="en-US" dirty="0" smtClean="0"/>
              <a:t>Interactive </a:t>
            </a:r>
            <a:r>
              <a:rPr lang="en-US" dirty="0" err="1" smtClean="0"/>
              <a:t>Jupyter</a:t>
            </a:r>
            <a:r>
              <a:rPr lang="en-US" dirty="0" smtClean="0"/>
              <a:t> notebooks hosted inside Docker containers.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Pre-configured images to create new containers from (R, Python, MATLAB, …). 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High-bandwidth, low-latency access to other </a:t>
            </a:r>
            <a:r>
              <a:rPr lang="en-US" dirty="0" err="1" smtClean="0"/>
              <a:t>SciServer</a:t>
            </a:r>
            <a:r>
              <a:rPr lang="en-US" dirty="0" smtClean="0"/>
              <a:t> services and data sources through the notebooks. 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Users manage their own containers.</a:t>
            </a: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F9EC0-0988-493C-AEF4-49410E39D9F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What is </a:t>
            </a:r>
            <a:r>
              <a:rPr lang="en-US" dirty="0" err="1" smtClean="0"/>
              <a:t>SciServer</a:t>
            </a:r>
            <a:r>
              <a:rPr lang="en-US" dirty="0" smtClean="0"/>
              <a:t> Compute?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9330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z="1600" smtClean="0">
                <a:latin typeface="+mj-lt"/>
              </a:rPr>
              <a:pPr/>
              <a:t>24</a:t>
            </a:fld>
            <a:endParaRPr lang="en-US" sz="1600" dirty="0">
              <a:latin typeface="+mj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are Docker Containers?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1" y="2171700"/>
            <a:ext cx="8812717" cy="3924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227855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612" y="1135173"/>
            <a:ext cx="8074152" cy="54223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113617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z="1600" smtClean="0">
                <a:latin typeface="+mj-lt"/>
              </a:rPr>
              <a:pPr/>
              <a:t>26</a:t>
            </a:fld>
            <a:endParaRPr lang="en-US" sz="1600" dirty="0">
              <a:latin typeface="+mj-lt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Storage Configuration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8170810" cy="44799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42780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2672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2400"/>
              </a:spcBef>
            </a:pPr>
            <a:r>
              <a:rPr lang="en-US" dirty="0"/>
              <a:t>Run asynchronous non-interactive jobs in separate Docker </a:t>
            </a:r>
            <a:r>
              <a:rPr lang="en-US" dirty="0" smtClean="0"/>
              <a:t>containers. It’s meant to be more than just </a:t>
            </a:r>
            <a:r>
              <a:rPr lang="en-US" dirty="0" err="1" smtClean="0"/>
              <a:t>Jupyter</a:t>
            </a:r>
            <a:r>
              <a:rPr lang="en-US" dirty="0" smtClean="0"/>
              <a:t> notebooks!</a:t>
            </a:r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Create </a:t>
            </a:r>
            <a:r>
              <a:rPr lang="en-US" dirty="0" smtClean="0"/>
              <a:t>new VM </a:t>
            </a:r>
            <a:r>
              <a:rPr lang="en-US" dirty="0"/>
              <a:t>nodes on-demand to accommodate growing number of </a:t>
            </a:r>
            <a:r>
              <a:rPr lang="en-US" dirty="0" smtClean="0"/>
              <a:t>users.</a:t>
            </a:r>
            <a:endParaRPr lang="en-US" dirty="0"/>
          </a:p>
          <a:p>
            <a:pPr>
              <a:spcBef>
                <a:spcPts val="2400"/>
              </a:spcBef>
            </a:pPr>
            <a:r>
              <a:rPr lang="en-US" dirty="0" smtClean="0"/>
              <a:t>Provide </a:t>
            </a:r>
            <a:r>
              <a:rPr lang="en-US" dirty="0"/>
              <a:t>scratch (temporary) storage space for working with large amounts of </a:t>
            </a:r>
            <a:r>
              <a:rPr lang="en-US" dirty="0" smtClean="0"/>
              <a:t>data.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Improve resource management.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F9EC0-0988-493C-AEF4-49410E39D9F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990600"/>
          </a:xfrm>
        </p:spPr>
        <p:txBody>
          <a:bodyPr/>
          <a:lstStyle/>
          <a:p>
            <a:pPr algn="ctr"/>
            <a:r>
              <a:rPr lang="en-US" dirty="0" err="1" smtClean="0"/>
              <a:t>SkyServer</a:t>
            </a:r>
            <a:r>
              <a:rPr lang="en-US" dirty="0" smtClean="0"/>
              <a:t> Compute Status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33241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752600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22168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200"/>
              </a:spcBef>
            </a:pPr>
            <a:r>
              <a:rPr lang="en-US" sz="2800" dirty="0" smtClean="0"/>
              <a:t>D</a:t>
            </a:r>
            <a:r>
              <a:rPr lang="en-US" sz="2800" b="0" dirty="0" smtClean="0">
                <a:effectLst/>
              </a:rPr>
              <a:t>efine tradeoffs</a:t>
            </a:r>
            <a:endParaRPr lang="en-US" sz="2800" b="0" dirty="0" smtClean="0">
              <a:effectLst/>
            </a:endParaRPr>
          </a:p>
          <a:p>
            <a:pPr lvl="1">
              <a:spcBef>
                <a:spcPts val="200"/>
              </a:spcBef>
            </a:pPr>
            <a:r>
              <a:rPr lang="en-US" sz="2400" dirty="0" smtClean="0"/>
              <a:t>Data Analytics</a:t>
            </a:r>
            <a:r>
              <a:rPr lang="en-US" sz="2400" b="0" dirty="0" smtClean="0">
                <a:effectLst/>
              </a:rPr>
              <a:t> system is different from supercomputer</a:t>
            </a:r>
          </a:p>
          <a:p>
            <a:pPr lvl="1">
              <a:spcBef>
                <a:spcPts val="200"/>
              </a:spcBef>
            </a:pPr>
            <a:r>
              <a:rPr lang="en-US" sz="2400" dirty="0" smtClean="0"/>
              <a:t>What is the right balance between I/O and compute?</a:t>
            </a:r>
            <a:endParaRPr lang="en-US" sz="2400" b="0" dirty="0" smtClean="0">
              <a:effectLst/>
            </a:endParaRPr>
          </a:p>
          <a:p>
            <a:pPr>
              <a:spcBef>
                <a:spcPts val="200"/>
              </a:spcBef>
            </a:pPr>
            <a:r>
              <a:rPr lang="en-US" sz="2800" b="0" dirty="0" smtClean="0">
                <a:effectLst/>
              </a:rPr>
              <a:t>Need high bandwidth to</a:t>
            </a:r>
            <a:r>
              <a:rPr lang="en-US" sz="2800" b="0" dirty="0" smtClean="0">
                <a:effectLst/>
              </a:rPr>
              <a:t> big data</a:t>
            </a:r>
            <a:endParaRPr lang="en-US" sz="2800" b="0" dirty="0" smtClean="0">
              <a:effectLst/>
            </a:endParaRPr>
          </a:p>
          <a:p>
            <a:pPr lvl="1">
              <a:spcBef>
                <a:spcPts val="200"/>
              </a:spcBef>
            </a:pPr>
            <a:r>
              <a:rPr lang="en-US" sz="2400" b="0" dirty="0" smtClean="0">
                <a:effectLst/>
              </a:rPr>
              <a:t>Computations/visualizations must be on top of the data</a:t>
            </a:r>
          </a:p>
          <a:p>
            <a:pPr lvl="1">
              <a:spcBef>
                <a:spcPts val="200"/>
              </a:spcBef>
            </a:pPr>
            <a:r>
              <a:rPr lang="en-US" sz="2400" b="0" dirty="0" smtClean="0">
                <a:effectLst/>
              </a:rPr>
              <a:t>Must support at least few 100TB per server</a:t>
            </a:r>
          </a:p>
          <a:p>
            <a:pPr lvl="1">
              <a:spcBef>
                <a:spcPts val="200"/>
              </a:spcBef>
            </a:pPr>
            <a:r>
              <a:rPr lang="en-US" sz="2400" b="0" dirty="0" err="1" smtClean="0">
                <a:effectLst/>
              </a:rPr>
              <a:t>Petascale</a:t>
            </a:r>
            <a:r>
              <a:rPr lang="en-US" sz="2400" dirty="0" smtClean="0"/>
              <a:t>: </a:t>
            </a:r>
            <a:r>
              <a:rPr lang="en-US" sz="2400" b="0" dirty="0" smtClean="0">
                <a:effectLst/>
              </a:rPr>
              <a:t>3 copies for production (or erasure code?)</a:t>
            </a:r>
          </a:p>
          <a:p>
            <a:pPr lvl="1">
              <a:spcBef>
                <a:spcPts val="200"/>
              </a:spcBef>
            </a:pPr>
            <a:r>
              <a:rPr lang="en-US" sz="2400" dirty="0" smtClean="0"/>
              <a:t>Wide area data movement/backbone is hard</a:t>
            </a:r>
            <a:endParaRPr lang="en-US" sz="2400" b="0" dirty="0" smtClean="0">
              <a:effectLst/>
            </a:endParaRPr>
          </a:p>
          <a:p>
            <a:pPr>
              <a:spcBef>
                <a:spcPts val="200"/>
              </a:spcBef>
            </a:pPr>
            <a:r>
              <a:rPr lang="en-US" sz="2800" b="0" dirty="0" smtClean="0">
                <a:effectLst/>
              </a:rPr>
              <a:t>Lessons from the database world:</a:t>
            </a:r>
          </a:p>
          <a:p>
            <a:pPr lvl="1">
              <a:spcBef>
                <a:spcPts val="200"/>
              </a:spcBef>
            </a:pPr>
            <a:r>
              <a:rPr lang="en-US" sz="2400" b="0" dirty="0" smtClean="0">
                <a:effectLst/>
              </a:rPr>
              <a:t>It is </a:t>
            </a:r>
            <a:r>
              <a:rPr lang="en-US" sz="2400" dirty="0" smtClean="0"/>
              <a:t>nontrivial</a:t>
            </a:r>
            <a:r>
              <a:rPr lang="en-US" sz="2400" b="0" dirty="0" smtClean="0">
                <a:effectLst/>
              </a:rPr>
              <a:t> to schedule complex I/O patterns</a:t>
            </a:r>
          </a:p>
          <a:p>
            <a:pPr lvl="1">
              <a:spcBef>
                <a:spcPts val="200"/>
              </a:spcBef>
            </a:pPr>
            <a:r>
              <a:rPr lang="en-US" sz="2400" b="0" dirty="0" smtClean="0">
                <a:effectLst/>
              </a:rPr>
              <a:t>For subsets we must use indexing, cache resilient storage</a:t>
            </a:r>
          </a:p>
          <a:p>
            <a:pPr>
              <a:spcBef>
                <a:spcPts val="200"/>
              </a:spcBef>
              <a:buNone/>
            </a:pPr>
            <a:endParaRPr lang="en-US" b="0" dirty="0" smtClean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Challenges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26354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Helen </a:t>
            </a:r>
            <a:r>
              <a:rPr lang="en-US" dirty="0" err="1" smtClean="0"/>
              <a:t>Shen</a:t>
            </a:r>
            <a:r>
              <a:rPr lang="en-US" dirty="0" smtClean="0"/>
              <a:t>: “Brown's </a:t>
            </a:r>
            <a:br>
              <a:rPr lang="en-US" dirty="0" smtClean="0"/>
            </a:br>
            <a:r>
              <a:rPr lang="en-US" dirty="0" smtClean="0"/>
              <a:t>students write explanatory </a:t>
            </a:r>
            <a:br>
              <a:rPr lang="en-US" dirty="0" smtClean="0"/>
            </a:br>
            <a:r>
              <a:rPr lang="en-US" dirty="0" smtClean="0"/>
              <a:t>text and intersperse it with </a:t>
            </a:r>
            <a:br>
              <a:rPr lang="en-US" dirty="0" smtClean="0"/>
            </a:br>
            <a:r>
              <a:rPr lang="en-US" dirty="0" smtClean="0"/>
              <a:t>raw code and the charts and figures... </a:t>
            </a:r>
            <a:br>
              <a:rPr lang="en-US" dirty="0" smtClean="0"/>
            </a:br>
            <a:r>
              <a:rPr lang="en-US" dirty="0" smtClean="0"/>
              <a:t>Sitting in the airplane…</a:t>
            </a:r>
            <a:br>
              <a:rPr lang="en-US" dirty="0" smtClean="0"/>
            </a:br>
            <a:r>
              <a:rPr lang="en-US" dirty="0" smtClean="0"/>
              <a:t>Brown can interact with </a:t>
            </a:r>
            <a:br>
              <a:rPr lang="en-US" dirty="0" smtClean="0"/>
            </a:br>
            <a:r>
              <a:rPr lang="en-US" dirty="0" smtClean="0"/>
              <a:t>the work.</a:t>
            </a:r>
            <a:r>
              <a:rPr lang="en-US" i="1" dirty="0" smtClean="0"/>
              <a:t>.”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F9EC0-0988-493C-AEF4-49410E39D9F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7" name="Picture 6" descr="515151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932" y="1905000"/>
            <a:ext cx="3444068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5562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Calibri"/>
              </a:rPr>
              <a:t>Nature</a:t>
            </a:r>
            <a:r>
              <a:rPr lang="en-US" i="1" dirty="0" smtClean="0">
                <a:latin typeface="Calibri"/>
              </a:rPr>
              <a:t>, 5 November 2014</a:t>
            </a:r>
            <a:endParaRPr lang="en-US" i="1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Started with the SDSS </a:t>
            </a:r>
            <a:r>
              <a:rPr lang="en-US" dirty="0" err="1" smtClean="0"/>
              <a:t>SkyServer</a:t>
            </a:r>
            <a:r>
              <a:rPr lang="en-US" dirty="0" smtClean="0"/>
              <a:t> (2001)</a:t>
            </a:r>
          </a:p>
          <a:p>
            <a:r>
              <a:rPr lang="en-US" dirty="0" smtClean="0"/>
              <a:t>Goal: instant access to rich content</a:t>
            </a:r>
          </a:p>
          <a:p>
            <a:r>
              <a:rPr lang="en-US" dirty="0" smtClean="0"/>
              <a:t>2012: NSF DIBBS to extend/reengineer </a:t>
            </a:r>
            <a:r>
              <a:rPr lang="en-US" dirty="0" err="1" smtClean="0"/>
              <a:t>SkyServer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SkyServer</a:t>
            </a:r>
            <a:r>
              <a:rPr lang="en-US" dirty="0" smtClean="0"/>
              <a:t> in 2001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905000"/>
            <a:ext cx="4419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4876800" y="3581400"/>
          <a:ext cx="4114800" cy="3233261"/>
        </p:xfrm>
        <a:graphic>
          <a:graphicData uri="http://schemas.openxmlformats.org/presentationml/2006/ole">
            <p:oleObj spid="_x0000_s45058" name="Image" r:id="rId4" imgW="9955556" imgH="7822222" progId="Photoshop.Image.6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F9EC0-0988-493C-AEF4-49410E39D9F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SkyServer</a:t>
            </a:r>
            <a:r>
              <a:rPr lang="en-US" dirty="0" smtClean="0"/>
              <a:t> today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33778"/>
            <a:ext cx="4343400" cy="3605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288" y="4025900"/>
            <a:ext cx="4343712" cy="283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HPC is an instrument in its own right</a:t>
            </a:r>
          </a:p>
          <a:p>
            <a:r>
              <a:rPr lang="en-US" dirty="0" smtClean="0"/>
              <a:t>Need public access to the best and latest</a:t>
            </a:r>
          </a:p>
          <a:p>
            <a:pPr lvl="1"/>
            <a:r>
              <a:rPr lang="en-US" dirty="0" smtClean="0"/>
              <a:t>Largest simulations approach/exceed </a:t>
            </a:r>
            <a:r>
              <a:rPr lang="en-US" dirty="0" err="1" smtClean="0"/>
              <a:t>petabytes</a:t>
            </a:r>
            <a:endParaRPr lang="en-US" dirty="0" smtClean="0"/>
          </a:p>
          <a:p>
            <a:pPr lvl="1"/>
            <a:r>
              <a:rPr lang="en-US" dirty="0" smtClean="0"/>
              <a:t>Also need ensembles of simulations</a:t>
            </a:r>
          </a:p>
          <a:p>
            <a:r>
              <a:rPr lang="en-US" dirty="0" smtClean="0"/>
              <a:t>Creates new challenges</a:t>
            </a:r>
          </a:p>
          <a:p>
            <a:pPr lvl="1"/>
            <a:r>
              <a:rPr lang="en-US" dirty="0" smtClean="0"/>
              <a:t>Access?</a:t>
            </a:r>
          </a:p>
          <a:p>
            <a:pPr lvl="1"/>
            <a:r>
              <a:rPr lang="en-US" dirty="0" smtClean="0"/>
              <a:t>Data lifecycle?</a:t>
            </a:r>
          </a:p>
          <a:p>
            <a:pPr lvl="1"/>
            <a:r>
              <a:rPr lang="en-US" dirty="0" smtClean="0"/>
              <a:t>Analysis patterns?</a:t>
            </a:r>
          </a:p>
          <a:p>
            <a:pPr lvl="1"/>
            <a:r>
              <a:rPr lang="en-US" dirty="0" smtClean="0"/>
              <a:t>Architectural support?</a:t>
            </a:r>
            <a:endParaRPr lang="en-US" dirty="0" smtClean="0"/>
          </a:p>
          <a:p>
            <a:r>
              <a:rPr lang="en-US" dirty="0" smtClean="0"/>
              <a:t>Our total science data: </a:t>
            </a:r>
            <a:r>
              <a:rPr lang="en-US" dirty="0" smtClean="0">
                <a:solidFill>
                  <a:srgbClr val="FF0000"/>
                </a:solidFill>
              </a:rPr>
              <a:t>~2.5PB</a:t>
            </a:r>
          </a:p>
          <a:p>
            <a:pPr lvl="1"/>
            <a:r>
              <a:rPr lang="en-US" dirty="0" smtClean="0"/>
              <a:t>Everything is a Big Data problem!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from</a:t>
            </a:r>
            <a:r>
              <a:rPr lang="en-US" dirty="0" smtClean="0"/>
              <a:t> HPC Simulations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Mirror of Millennium </a:t>
            </a:r>
            <a:r>
              <a:rPr lang="en-US" dirty="0" smtClean="0"/>
              <a:t>DB (universe </a:t>
            </a:r>
            <a:r>
              <a:rPr lang="en-US" dirty="0" err="1" smtClean="0"/>
              <a:t>sim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Cosmological Simulations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85761" y="2546335"/>
            <a:ext cx="8345366" cy="4235465"/>
            <a:chOff x="-706439" y="659289"/>
            <a:chExt cx="11051813" cy="6198711"/>
          </a:xfrm>
        </p:grpSpPr>
        <p:pic>
          <p:nvPicPr>
            <p:cNvPr id="6" name="Picture 2" descr="cluster_a_A_06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384" y="659289"/>
              <a:ext cx="1524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gal_dm_z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5029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BCG_haloTre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2883932"/>
              <a:ext cx="2286000" cy="228282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MilkyWay_tre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5029200"/>
              <a:ext cx="1828800" cy="182721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pie_millennium_wall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88" y="4191000"/>
              <a:ext cx="1789112" cy="1828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seqD_063a_hal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521" y="678209"/>
              <a:ext cx="1775485" cy="158921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4953000" y="1391771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7005065" y="2267426"/>
              <a:ext cx="157735" cy="7043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6934200" y="5105400"/>
              <a:ext cx="762000" cy="7620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 flipV="1">
              <a:off x="2057400" y="5638800"/>
              <a:ext cx="7620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pic>
          <p:nvPicPr>
            <p:cNvPr id="16" name="Picture 12" descr="G5_63_ix12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3925" y="2501900"/>
              <a:ext cx="1981200" cy="197802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3886200" y="2426732"/>
              <a:ext cx="823340" cy="914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187837" y="692041"/>
              <a:ext cx="1610154" cy="1036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000" dirty="0">
                  <a:latin typeface="Calibri"/>
                </a:rPr>
                <a:t>Raw data:</a:t>
              </a:r>
            </a:p>
            <a:p>
              <a:r>
                <a:rPr lang="en-GB" altLang="en-US" sz="2000" dirty="0">
                  <a:latin typeface="Calibri"/>
                </a:rPr>
                <a:t>Particles</a:t>
              </a: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7506120" y="819833"/>
              <a:ext cx="1828799" cy="1036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GB" altLang="en-US" sz="2000" dirty="0">
                  <a:latin typeface="Calibri"/>
                </a:rPr>
                <a:t>FOF </a:t>
              </a:r>
              <a:r>
                <a:rPr lang="en-GB" altLang="en-US" sz="2000" dirty="0" smtClean="0">
                  <a:latin typeface="Calibri"/>
                </a:rPr>
                <a:t>groups</a:t>
              </a:r>
            </a:p>
            <a:p>
              <a:r>
                <a:rPr lang="en-GB" altLang="en-US" sz="2000" dirty="0" err="1" smtClean="0">
                  <a:latin typeface="Calibri"/>
                </a:rPr>
                <a:t>Subhalos</a:t>
              </a:r>
              <a:endParaRPr lang="en-GB" altLang="en-US" sz="2000" dirty="0">
                <a:latin typeface="Calibri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2648764" y="3400860"/>
              <a:ext cx="2094100" cy="585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000" dirty="0">
                  <a:latin typeface="Calibri"/>
                </a:rPr>
                <a:t>Density fields</a:t>
              </a: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7374433" y="2349345"/>
              <a:ext cx="2970941" cy="585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GB" altLang="en-US" sz="2000" dirty="0" smtClean="0">
                  <a:latin typeface="Calibri"/>
                </a:rPr>
                <a:t>Halo merger </a:t>
              </a:r>
              <a:r>
                <a:rPr lang="en-GB" altLang="en-US" sz="2000" dirty="0">
                  <a:latin typeface="Calibri"/>
                </a:rPr>
                <a:t>trees</a:t>
              </a: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3429000" y="4404546"/>
              <a:ext cx="2677059" cy="585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000" dirty="0">
                  <a:latin typeface="Calibri"/>
                </a:rPr>
                <a:t>Synthetic </a:t>
              </a:r>
              <a:r>
                <a:rPr lang="en-GB" altLang="en-US" sz="2000" dirty="0" smtClean="0">
                  <a:latin typeface="Calibri"/>
                </a:rPr>
                <a:t>galaxies</a:t>
              </a:r>
              <a:endParaRPr lang="en-GB" altLang="en-US" sz="2000" dirty="0">
                <a:latin typeface="Calibri"/>
              </a:endParaRP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-100915" y="6077356"/>
              <a:ext cx="2211356" cy="585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2000" dirty="0">
                  <a:latin typeface="Calibri"/>
                </a:rPr>
                <a:t>Mock </a:t>
              </a:r>
              <a:r>
                <a:rPr lang="en-GB" altLang="en-US" sz="2000" dirty="0" err="1" smtClean="0">
                  <a:latin typeface="Calibri"/>
                </a:rPr>
                <a:t>catalogs</a:t>
              </a:r>
              <a:endParaRPr lang="en-GB" altLang="en-US" sz="2000" dirty="0">
                <a:latin typeface="Calibri"/>
              </a:endParaRPr>
            </a:p>
          </p:txBody>
        </p:sp>
        <p:grpSp>
          <p:nvGrpSpPr>
            <p:cNvPr id="24" name="Group 25"/>
            <p:cNvGrpSpPr>
              <a:grpSpLocks/>
            </p:cNvGrpSpPr>
            <p:nvPr/>
          </p:nvGrpSpPr>
          <p:grpSpPr bwMode="auto">
            <a:xfrm>
              <a:off x="-706439" y="1624447"/>
              <a:ext cx="2403475" cy="1966912"/>
              <a:chOff x="-515" y="1017"/>
              <a:chExt cx="1514" cy="1239"/>
            </a:xfrm>
          </p:grpSpPr>
          <p:pic>
            <p:nvPicPr>
              <p:cNvPr id="26" name="Picture 22" descr="cluster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15" y="1282"/>
                <a:ext cx="1514" cy="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-275" y="1017"/>
                <a:ext cx="1244" cy="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altLang="en-US" sz="1600" dirty="0">
                    <a:latin typeface="+mj-lt"/>
                  </a:rPr>
                  <a:t>Mock images</a:t>
                </a:r>
              </a:p>
            </p:txBody>
          </p:sp>
        </p:grpSp>
        <p:sp>
          <p:nvSpPr>
            <p:cNvPr id="25" name="Line 11"/>
            <p:cNvSpPr>
              <a:spLocks noChangeShapeType="1"/>
            </p:cNvSpPr>
            <p:nvPr/>
          </p:nvSpPr>
          <p:spPr bwMode="auto">
            <a:xfrm flipH="1" flipV="1">
              <a:off x="605470" y="3428998"/>
              <a:ext cx="201824" cy="76200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noFill/>
                </a14:hiddenFill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51863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r>
              <a:rPr lang="en-US" dirty="0"/>
              <a:t>://turbulence.pha.jhu.edu/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3035-41A2-444D-BBD2-AFF09D9D00F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Turbulence </a:t>
            </a:r>
            <a:r>
              <a:rPr lang="en-US" dirty="0" smtClean="0"/>
              <a:t>databases </a:t>
            </a:r>
            <a:r>
              <a:rPr lang="en-US" dirty="0"/>
              <a:t>(JHUTB)</a:t>
            </a:r>
          </a:p>
        </p:txBody>
      </p:sp>
      <p:pic>
        <p:nvPicPr>
          <p:cNvPr id="1026" name="Picture 2" descr="http://turbulence.pha.jhu.edu/images/isotro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rcRect/>
          <a:stretch>
            <a:fillRect/>
          </a:stretch>
        </p:blipFill>
        <p:spPr bwMode="auto">
          <a:xfrm>
            <a:off x="6662234" y="2209800"/>
            <a:ext cx="2443666" cy="4205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urbulence.pha.jhu.edu/images/fig4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58049"/>
            <a:ext cx="2489200" cy="31018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urbulence.pha.jhu.edu/images/mh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rcRect/>
          <a:stretch>
            <a:fillRect/>
          </a:stretch>
        </p:blipFill>
        <p:spPr bwMode="auto">
          <a:xfrm>
            <a:off x="3088733" y="3247172"/>
            <a:ext cx="2966534" cy="32818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val="28708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10629</TotalTime>
  <Words>831</Words>
  <Application>Microsoft Macintosh PowerPoint</Application>
  <PresentationFormat>On-screen Show (4:3)</PresentationFormat>
  <Paragraphs>178</Paragraphs>
  <Slides>29</Slides>
  <Notes>1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Concourse</vt:lpstr>
      <vt:lpstr>Adobe Photoshop Image</vt:lpstr>
      <vt:lpstr>Collaborative Analysis  of Petabyte-Scale Scientific Data</vt:lpstr>
      <vt:lpstr>Motivation</vt:lpstr>
      <vt:lpstr>Motivation</vt:lpstr>
      <vt:lpstr>History</vt:lpstr>
      <vt:lpstr>SkyServer in 2001</vt:lpstr>
      <vt:lpstr>SkyServer today</vt:lpstr>
      <vt:lpstr>Data from HPC Simulations</vt:lpstr>
      <vt:lpstr>Cosmological Simulations</vt:lpstr>
      <vt:lpstr>Turbulence databases (JHUTB)</vt:lpstr>
      <vt:lpstr>Next step: Numerical Laboratories</vt:lpstr>
      <vt:lpstr>Oceanography</vt:lpstr>
      <vt:lpstr>Genomics</vt:lpstr>
      <vt:lpstr>Materials Science</vt:lpstr>
      <vt:lpstr>SciServer Project Objectives</vt:lpstr>
      <vt:lpstr>SciServer Project Components</vt:lpstr>
      <vt:lpstr>SciServer Project Timeline</vt:lpstr>
      <vt:lpstr>SciServer Project Current Plans</vt:lpstr>
      <vt:lpstr>Login Portal</vt:lpstr>
      <vt:lpstr>SkyServer</vt:lpstr>
      <vt:lpstr>CasJobs: Query</vt:lpstr>
      <vt:lpstr>CasJobs: MyDB</vt:lpstr>
      <vt:lpstr>SciDrive</vt:lpstr>
      <vt:lpstr>What is SciServer Compute?</vt:lpstr>
      <vt:lpstr>What are Docker Containers?</vt:lpstr>
      <vt:lpstr>Slide 25</vt:lpstr>
      <vt:lpstr>Data Storage Configuration</vt:lpstr>
      <vt:lpstr>SkyServer Compute Status</vt:lpstr>
      <vt:lpstr>Questions?</vt:lpstr>
      <vt:lpstr>Architectural Challenges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Robert Sparks</dc:creator>
  <cp:lastModifiedBy>Clara Van Gerven</cp:lastModifiedBy>
  <cp:revision>622</cp:revision>
  <cp:lastPrinted>2016-04-27T00:07:36Z</cp:lastPrinted>
  <dcterms:created xsi:type="dcterms:W3CDTF">2016-05-13T13:31:47Z</dcterms:created>
  <dcterms:modified xsi:type="dcterms:W3CDTF">2016-05-13T14:17:28Z</dcterms:modified>
</cp:coreProperties>
</file>